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EB623D"/>
    <a:srgbClr val="FA7E90"/>
    <a:srgbClr val="DBAA9D"/>
    <a:srgbClr val="7DB6FB"/>
    <a:srgbClr val="CCBD66"/>
    <a:srgbClr val="C0E791"/>
    <a:srgbClr val="AADE6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7" d="100"/>
          <a:sy n="57" d="100"/>
        </p:scale>
        <p:origin x="-1710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66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13286-9B93-480B-BD71-112CF2D4AA28}" type="datetimeFigureOut">
              <a:rPr lang="id-ID" smtClean="0"/>
              <a:pPr/>
              <a:t>29/01/2019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61440-5E1A-45CE-9C52-810EB322AA91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66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2500298" y="2643182"/>
            <a:ext cx="385765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d-ID" dirty="0" smtClean="0">
                <a:latin typeface="Berlin Sans FB Demi" pitchFamily="34" charset="0"/>
              </a:rPr>
              <a:t>To draw a pie graph, we need to represent each part as a proportion of </a:t>
            </a:r>
            <a:r>
              <a:rPr lang="id-ID" dirty="0" smtClean="0">
                <a:solidFill>
                  <a:schemeClr val="accent6">
                    <a:lumMod val="50000"/>
                  </a:schemeClr>
                </a:solidFill>
                <a:latin typeface="Berlin Sans FB Demi" pitchFamily="34" charset="0"/>
              </a:rPr>
              <a:t>360</a:t>
            </a:r>
            <a:r>
              <a:rPr lang="id-ID" dirty="0" smtClean="0">
                <a:latin typeface="Berlin Sans FB Demi" pitchFamily="34" charset="0"/>
              </a:rPr>
              <a:t> because </a:t>
            </a:r>
            <a:r>
              <a:rPr lang="id-ID" dirty="0" smtClean="0">
                <a:solidFill>
                  <a:schemeClr val="accent6">
                    <a:lumMod val="50000"/>
                  </a:schemeClr>
                </a:solidFill>
                <a:latin typeface="Berlin Sans FB Demi" pitchFamily="34" charset="0"/>
              </a:rPr>
              <a:t>a circle has 360 degrees</a:t>
            </a:r>
            <a:endParaRPr lang="id-ID" dirty="0">
              <a:solidFill>
                <a:schemeClr val="accent6">
                  <a:lumMod val="50000"/>
                </a:schemeClr>
              </a:solidFill>
              <a:latin typeface="Berlin Sans FB Demi" pitchFamily="34" charset="0"/>
            </a:endParaRPr>
          </a:p>
        </p:txBody>
      </p:sp>
      <p:pic>
        <p:nvPicPr>
          <p:cNvPr id="60" name="Picture 59" descr="graph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2857496"/>
            <a:ext cx="2357454" cy="2357454"/>
          </a:xfrm>
          <a:prstGeom prst="rect">
            <a:avLst/>
          </a:prstGeom>
        </p:spPr>
      </p:pic>
      <p:pic>
        <p:nvPicPr>
          <p:cNvPr id="66" name="Picture 65" descr="graph 2.jpg"/>
          <p:cNvPicPr>
            <a:picLocks noChangeAspect="1"/>
          </p:cNvPicPr>
          <p:nvPr/>
        </p:nvPicPr>
        <p:blipFill>
          <a:blip r:embed="rId3" cstate="print"/>
          <a:srcRect l="7250" t="5208" r="6125" b="12500"/>
          <a:stretch>
            <a:fillRect/>
          </a:stretch>
        </p:blipFill>
        <p:spPr>
          <a:xfrm>
            <a:off x="3777116" y="3997697"/>
            <a:ext cx="2509396" cy="2574575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4643438" y="714356"/>
            <a:ext cx="407196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3600" dirty="0" smtClean="0">
                <a:solidFill>
                  <a:srgbClr val="339966"/>
                </a:solidFill>
                <a:latin typeface="Berlin Sans FB Demi" pitchFamily="34" charset="0"/>
              </a:rPr>
              <a:t>STATISTIC IS FUN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2857488" y="857232"/>
            <a:ext cx="5384226" cy="1793421"/>
            <a:chOff x="2616798" y="206819"/>
            <a:chExt cx="5384226" cy="1793421"/>
          </a:xfrm>
        </p:grpSpPr>
        <p:sp>
          <p:nvSpPr>
            <p:cNvPr id="53" name="TextBox 52"/>
            <p:cNvSpPr txBox="1"/>
            <p:nvPr/>
          </p:nvSpPr>
          <p:spPr>
            <a:xfrm>
              <a:off x="3643306" y="1076910"/>
              <a:ext cx="4357718" cy="92333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id-ID" dirty="0" smtClean="0">
                  <a:latin typeface="Berlin Sans FB Demi" pitchFamily="34" charset="0"/>
                </a:rPr>
                <a:t>	A </a:t>
              </a:r>
              <a:r>
                <a:rPr lang="id-ID" dirty="0" smtClean="0">
                  <a:solidFill>
                    <a:schemeClr val="accent6">
                      <a:lumMod val="50000"/>
                    </a:schemeClr>
                  </a:solidFill>
                  <a:latin typeface="Berlin Sans FB Demi" pitchFamily="34" charset="0"/>
                </a:rPr>
                <a:t>pie graph </a:t>
              </a:r>
              <a:r>
                <a:rPr lang="id-ID" dirty="0" smtClean="0">
                  <a:latin typeface="Berlin Sans FB Demi" pitchFamily="34" charset="0"/>
                </a:rPr>
                <a:t>or a circle graph is devided into parts to show relative size of each value.</a:t>
              </a:r>
              <a:endParaRPr lang="id-ID" dirty="0">
                <a:latin typeface="Berlin Sans FB Demi" pitchFamily="34" charset="0"/>
              </a:endParaRPr>
            </a:p>
          </p:txBody>
        </p:sp>
        <p:pic>
          <p:nvPicPr>
            <p:cNvPr id="51" name="Picture 50" descr="pie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800043">
              <a:off x="2616798" y="206819"/>
              <a:ext cx="1595885" cy="1196914"/>
            </a:xfrm>
            <a:prstGeom prst="rect">
              <a:avLst/>
            </a:prstGeom>
          </p:spPr>
        </p:pic>
      </p:grpSp>
      <p:grpSp>
        <p:nvGrpSpPr>
          <p:cNvPr id="55" name="Group 54"/>
          <p:cNvGrpSpPr/>
          <p:nvPr/>
        </p:nvGrpSpPr>
        <p:grpSpPr>
          <a:xfrm>
            <a:off x="-6072262" y="0"/>
            <a:ext cx="9001156" cy="6858000"/>
            <a:chOff x="-285784" y="0"/>
            <a:chExt cx="9001156" cy="6858000"/>
          </a:xfrm>
        </p:grpSpPr>
        <p:grpSp>
          <p:nvGrpSpPr>
            <p:cNvPr id="48" name="Group 47"/>
            <p:cNvGrpSpPr/>
            <p:nvPr/>
          </p:nvGrpSpPr>
          <p:grpSpPr>
            <a:xfrm>
              <a:off x="-285784" y="0"/>
              <a:ext cx="9001156" cy="6858000"/>
              <a:chOff x="0" y="0"/>
              <a:chExt cx="9001156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0" y="0"/>
                <a:ext cx="8429652" cy="6858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8429652" y="5857893"/>
                <a:ext cx="571504" cy="750083"/>
                <a:chOff x="8429652" y="5857893"/>
                <a:chExt cx="571504" cy="750083"/>
              </a:xfrm>
            </p:grpSpPr>
            <p:sp>
              <p:nvSpPr>
                <p:cNvPr id="5" name="Round Same Side Corner Rectangle 4"/>
                <p:cNvSpPr/>
                <p:nvPr/>
              </p:nvSpPr>
              <p:spPr>
                <a:xfrm rot="5400000">
                  <a:off x="8340362" y="5947183"/>
                  <a:ext cx="750083" cy="571504"/>
                </a:xfrm>
                <a:prstGeom prst="round2Same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8429652" y="5929330"/>
                  <a:ext cx="571504" cy="67710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d-ID" sz="3800" dirty="0" smtClean="0">
                      <a:solidFill>
                        <a:srgbClr val="339966"/>
                      </a:solidFill>
                      <a:latin typeface="Bauhaus 93" pitchFamily="82" charset="0"/>
                    </a:rPr>
                    <a:t>A</a:t>
                  </a:r>
                  <a:endParaRPr lang="id-ID" sz="3800" dirty="0">
                    <a:solidFill>
                      <a:srgbClr val="339966"/>
                    </a:solidFill>
                    <a:latin typeface="Bauhaus 93" pitchFamily="82" charset="0"/>
                  </a:endParaRPr>
                </a:p>
              </p:txBody>
            </p:sp>
          </p:grpSp>
        </p:grpSp>
        <p:sp>
          <p:nvSpPr>
            <p:cNvPr id="50" name="TextBox 49"/>
            <p:cNvSpPr txBox="1"/>
            <p:nvPr/>
          </p:nvSpPr>
          <p:spPr>
            <a:xfrm>
              <a:off x="2214546" y="357166"/>
              <a:ext cx="5286412" cy="15081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id-ID" sz="2300" b="1" dirty="0" smtClean="0">
                  <a:solidFill>
                    <a:srgbClr val="339966"/>
                  </a:solidFill>
                  <a:latin typeface="Berlin Sans FB Demi" pitchFamily="34" charset="0"/>
                </a:rPr>
                <a:t>Justin  loves mathematics very much so he spent more time studying his lesson in mathematics during weekends.</a:t>
              </a:r>
            </a:p>
            <a:p>
              <a:pPr algn="just"/>
              <a:r>
                <a:rPr lang="id-ID" sz="2300" b="1" dirty="0" smtClean="0">
                  <a:solidFill>
                    <a:srgbClr val="339966"/>
                  </a:solidFill>
                  <a:latin typeface="Berlin Sans FB Demi" pitchFamily="34" charset="0"/>
                </a:rPr>
                <a:t>Below is the schedule of his study.</a:t>
              </a:r>
              <a:endParaRPr lang="id-ID" sz="2300" b="1" dirty="0">
                <a:solidFill>
                  <a:srgbClr val="339966"/>
                </a:solidFill>
                <a:latin typeface="Berlin Sans FB Demi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214546" y="5127981"/>
              <a:ext cx="5286412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id-ID" sz="2000" b="1" dirty="0" smtClean="0">
                  <a:solidFill>
                    <a:srgbClr val="339966"/>
                  </a:solidFill>
                  <a:latin typeface="Berlin Sans FB Demi" pitchFamily="34" charset="0"/>
                </a:rPr>
                <a:t>To represent the amount of time each subject is represented in the pie graph in terms of the number of degrees, follow the formula.</a:t>
              </a:r>
              <a:endParaRPr lang="id-ID" sz="2000" b="1" dirty="0">
                <a:solidFill>
                  <a:srgbClr val="339966"/>
                </a:solidFill>
                <a:latin typeface="Berlin Sans FB Demi" pitchFamily="34" charset="0"/>
              </a:endParaRPr>
            </a:p>
          </p:txBody>
        </p:sp>
        <p:pic>
          <p:nvPicPr>
            <p:cNvPr id="54" name="Picture 53"/>
            <p:cNvPicPr/>
            <p:nvPr/>
          </p:nvPicPr>
          <p:blipFill>
            <a:blip r:embed="rId5"/>
            <a:srcRect l="16285" t="34075" r="38636" b="30042"/>
            <a:stretch>
              <a:fillRect/>
            </a:stretch>
          </p:blipFill>
          <p:spPr bwMode="auto">
            <a:xfrm>
              <a:off x="2714612" y="2279272"/>
              <a:ext cx="4152603" cy="229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2" name="Group 61"/>
          <p:cNvGrpSpPr/>
          <p:nvPr/>
        </p:nvGrpSpPr>
        <p:grpSpPr>
          <a:xfrm>
            <a:off x="-6643766" y="0"/>
            <a:ext cx="9001188" cy="6858000"/>
            <a:chOff x="-428660" y="0"/>
            <a:chExt cx="9001188" cy="6858000"/>
          </a:xfrm>
        </p:grpSpPr>
        <p:grpSp>
          <p:nvGrpSpPr>
            <p:cNvPr id="47" name="Group 46"/>
            <p:cNvGrpSpPr/>
            <p:nvPr/>
          </p:nvGrpSpPr>
          <p:grpSpPr>
            <a:xfrm>
              <a:off x="-428660" y="0"/>
              <a:ext cx="9001188" cy="6858000"/>
              <a:chOff x="-1143040" y="0"/>
              <a:chExt cx="9001188" cy="685800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-1143040" y="0"/>
                <a:ext cx="8429652" cy="685800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7286644" y="4822057"/>
                <a:ext cx="571504" cy="750083"/>
                <a:chOff x="8429652" y="5857893"/>
                <a:chExt cx="571504" cy="750083"/>
              </a:xfrm>
              <a:solidFill>
                <a:schemeClr val="accent6">
                  <a:lumMod val="60000"/>
                  <a:lumOff val="40000"/>
                </a:schemeClr>
              </a:solidFill>
            </p:grpSpPr>
            <p:sp>
              <p:nvSpPr>
                <p:cNvPr id="14" name="Round Same Side Corner Rectangle 13"/>
                <p:cNvSpPr/>
                <p:nvPr/>
              </p:nvSpPr>
              <p:spPr>
                <a:xfrm rot="5400000">
                  <a:off x="8340362" y="5947183"/>
                  <a:ext cx="750083" cy="571504"/>
                </a:xfrm>
                <a:prstGeom prst="round2Same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8429652" y="5929330"/>
                  <a:ext cx="571504" cy="677108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d-ID" sz="3800" dirty="0" smtClean="0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latin typeface="Bauhaus 93" pitchFamily="82" charset="0"/>
                    </a:rPr>
                    <a:t>B</a:t>
                  </a:r>
                  <a:endParaRPr lang="id-ID" sz="380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Bauhaus 93" pitchFamily="82" charset="0"/>
                  </a:endParaRPr>
                </a:p>
              </p:txBody>
            </p:sp>
          </p:grpSp>
        </p:grpSp>
        <p:sp>
          <p:nvSpPr>
            <p:cNvPr id="58" name="TextBox 57"/>
            <p:cNvSpPr txBox="1"/>
            <p:nvPr/>
          </p:nvSpPr>
          <p:spPr>
            <a:xfrm>
              <a:off x="1357290" y="343895"/>
              <a:ext cx="2071702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id-ID" sz="3200" b="1" dirty="0" smtClean="0">
                  <a:solidFill>
                    <a:schemeClr val="accent2">
                      <a:lumMod val="75000"/>
                    </a:schemeClr>
                  </a:solidFill>
                  <a:latin typeface="Berlin Sans FB Demi" pitchFamily="34" charset="0"/>
                </a:rPr>
                <a:t>EXAMPLE</a:t>
              </a:r>
            </a:p>
          </p:txBody>
        </p:sp>
        <p:pic>
          <p:nvPicPr>
            <p:cNvPr id="59" name="Picture 58"/>
            <p:cNvPicPr/>
            <p:nvPr/>
          </p:nvPicPr>
          <p:blipFill>
            <a:blip r:embed="rId6"/>
            <a:srcRect l="13008" t="24364" r="14455" b="10593"/>
            <a:stretch>
              <a:fillRect/>
            </a:stretch>
          </p:blipFill>
          <p:spPr bwMode="auto">
            <a:xfrm>
              <a:off x="1643042" y="1452840"/>
              <a:ext cx="5715040" cy="3404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" name="TextBox 60"/>
            <p:cNvSpPr txBox="1"/>
            <p:nvPr/>
          </p:nvSpPr>
          <p:spPr>
            <a:xfrm>
              <a:off x="1857356" y="5344555"/>
              <a:ext cx="5572164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id-ID" sz="3200" b="1" dirty="0" smtClean="0">
                  <a:solidFill>
                    <a:schemeClr val="accent2">
                      <a:lumMod val="75000"/>
                    </a:schemeClr>
                  </a:solidFill>
                  <a:latin typeface="Berlin Sans FB Demi" pitchFamily="34" charset="0"/>
                </a:rPr>
                <a:t>Let’s draw the pie graph now 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-7215270" y="0"/>
            <a:ext cx="9001156" cy="6858000"/>
            <a:chOff x="-1000164" y="0"/>
            <a:chExt cx="9001156" cy="6858000"/>
          </a:xfrm>
        </p:grpSpPr>
        <p:grpSp>
          <p:nvGrpSpPr>
            <p:cNvPr id="46" name="Group 45"/>
            <p:cNvGrpSpPr/>
            <p:nvPr/>
          </p:nvGrpSpPr>
          <p:grpSpPr>
            <a:xfrm>
              <a:off x="-1000164" y="0"/>
              <a:ext cx="9001156" cy="6858000"/>
              <a:chOff x="-2428924" y="0"/>
              <a:chExt cx="9001156" cy="6858000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-2428924" y="0"/>
                <a:ext cx="8429652" cy="6858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grpSp>
            <p:nvGrpSpPr>
              <p:cNvPr id="17" name="Group 16"/>
              <p:cNvGrpSpPr/>
              <p:nvPr/>
            </p:nvGrpSpPr>
            <p:grpSpPr>
              <a:xfrm>
                <a:off x="6000728" y="3500438"/>
                <a:ext cx="571504" cy="750083"/>
                <a:chOff x="8429652" y="5857893"/>
                <a:chExt cx="571504" cy="750083"/>
              </a:xfrm>
            </p:grpSpPr>
            <p:sp>
              <p:nvSpPr>
                <p:cNvPr id="18" name="Round Same Side Corner Rectangle 17"/>
                <p:cNvSpPr/>
                <p:nvPr/>
              </p:nvSpPr>
              <p:spPr>
                <a:xfrm rot="5400000">
                  <a:off x="8340362" y="5947183"/>
                  <a:ext cx="750083" cy="571504"/>
                </a:xfrm>
                <a:prstGeom prst="round2Same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8429652" y="5929330"/>
                  <a:ext cx="571504" cy="677108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d-ID" sz="3800" dirty="0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latin typeface="Bauhaus 93" pitchFamily="82" charset="0"/>
                    </a:rPr>
                    <a:t>C</a:t>
                  </a:r>
                </a:p>
              </p:txBody>
            </p:sp>
          </p:grpSp>
        </p:grpSp>
        <p:pic>
          <p:nvPicPr>
            <p:cNvPr id="63" name="Picture 62"/>
            <p:cNvPicPr/>
            <p:nvPr/>
          </p:nvPicPr>
          <p:blipFill>
            <a:blip r:embed="rId6"/>
            <a:srcRect l="13008" t="24364" r="14455" b="36061"/>
            <a:stretch>
              <a:fillRect/>
            </a:stretch>
          </p:blipFill>
          <p:spPr bwMode="auto">
            <a:xfrm>
              <a:off x="1214414" y="1571612"/>
              <a:ext cx="5572164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TextBox 63"/>
            <p:cNvSpPr txBox="1"/>
            <p:nvPr/>
          </p:nvSpPr>
          <p:spPr>
            <a:xfrm>
              <a:off x="928662" y="500042"/>
              <a:ext cx="5286412" cy="83099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id-ID" sz="2400" b="1" dirty="0" smtClean="0">
                  <a:solidFill>
                    <a:schemeClr val="accent2">
                      <a:lumMod val="75000"/>
                    </a:schemeClr>
                  </a:solidFill>
                  <a:latin typeface="Berlin Sans FB Demi" pitchFamily="34" charset="0"/>
                </a:rPr>
                <a:t>To represent the data in the pie graph, use a </a:t>
              </a:r>
              <a:r>
                <a:rPr lang="id-ID" sz="2400" b="1" dirty="0" smtClean="0">
                  <a:latin typeface="Berlin Sans FB Demi" pitchFamily="34" charset="0"/>
                </a:rPr>
                <a:t>protractor</a:t>
              </a:r>
              <a:r>
                <a:rPr lang="id-ID" sz="2400" b="1" dirty="0" smtClean="0">
                  <a:solidFill>
                    <a:schemeClr val="accent2">
                      <a:lumMod val="75000"/>
                    </a:schemeClr>
                  </a:solidFill>
                  <a:latin typeface="Berlin Sans FB Demi" pitchFamily="34" charset="0"/>
                </a:rPr>
                <a:t>.</a:t>
              </a:r>
              <a:endParaRPr lang="id-ID" sz="2400" b="1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428728" y="4143380"/>
              <a:ext cx="5286412" cy="230832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id-ID" sz="2400" b="1" dirty="0" smtClean="0">
                  <a:solidFill>
                    <a:schemeClr val="accent2">
                      <a:lumMod val="75000"/>
                    </a:schemeClr>
                  </a:solidFill>
                  <a:latin typeface="Berlin Sans FB Demi" pitchFamily="34" charset="0"/>
                </a:rPr>
                <a:t>Protractor is an instrument used to determine the degrees represented by each data in a pie graph.</a:t>
              </a:r>
            </a:p>
            <a:p>
              <a:pPr algn="just"/>
              <a:r>
                <a:rPr lang="id-ID" sz="2400" b="1" dirty="0" smtClean="0">
                  <a:solidFill>
                    <a:schemeClr val="accent2">
                      <a:lumMod val="75000"/>
                    </a:schemeClr>
                  </a:solidFill>
                  <a:latin typeface="Berlin Sans FB Demi" pitchFamily="34" charset="0"/>
                </a:rPr>
                <a:t>Remeber, </a:t>
              </a:r>
              <a:r>
                <a:rPr lang="id-ID" sz="2400" b="1" dirty="0" smtClean="0">
                  <a:latin typeface="Berlin Sans FB Demi" pitchFamily="34" charset="0"/>
                </a:rPr>
                <a:t>a pie graph is also called a circle graph </a:t>
              </a:r>
              <a:r>
                <a:rPr lang="id-ID" sz="2400" b="1" dirty="0" smtClean="0">
                  <a:solidFill>
                    <a:schemeClr val="accent2">
                      <a:lumMod val="75000"/>
                    </a:schemeClr>
                  </a:solidFill>
                  <a:latin typeface="Berlin Sans FB Demi" pitchFamily="34" charset="0"/>
                </a:rPr>
                <a:t>and a circle has 360 degrees.</a:t>
              </a:r>
              <a:endParaRPr lang="id-ID" sz="2400" b="1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-7786774" y="0"/>
            <a:ext cx="9001156" cy="6858000"/>
            <a:chOff x="-1571668" y="0"/>
            <a:chExt cx="9001156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-1571668" y="0"/>
              <a:ext cx="9001156" cy="6858000"/>
              <a:chOff x="-3929122" y="0"/>
              <a:chExt cx="9001156" cy="6858000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-3929122" y="0"/>
                <a:ext cx="8429652" cy="6858000"/>
              </a:xfrm>
              <a:prstGeom prst="rect">
                <a:avLst/>
              </a:prstGeom>
              <a:solidFill>
                <a:srgbClr val="EB62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4500530" y="2071678"/>
                <a:ext cx="571504" cy="750083"/>
                <a:chOff x="8429652" y="5857893"/>
                <a:chExt cx="571504" cy="750083"/>
              </a:xfrm>
            </p:grpSpPr>
            <p:sp>
              <p:nvSpPr>
                <p:cNvPr id="22" name="Round Same Side Corner Rectangle 21"/>
                <p:cNvSpPr/>
                <p:nvPr/>
              </p:nvSpPr>
              <p:spPr>
                <a:xfrm rot="5400000">
                  <a:off x="8340362" y="5947183"/>
                  <a:ext cx="750083" cy="571504"/>
                </a:xfrm>
                <a:prstGeom prst="round2SameRect">
                  <a:avLst/>
                </a:prstGeom>
                <a:solidFill>
                  <a:srgbClr val="EB62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8429652" y="5929330"/>
                  <a:ext cx="571504" cy="677108"/>
                </a:xfrm>
                <a:prstGeom prst="rect">
                  <a:avLst/>
                </a:prstGeom>
                <a:solidFill>
                  <a:srgbClr val="EB623D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d-ID" sz="3800" dirty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Bauhaus 93" pitchFamily="82" charset="0"/>
                    </a:rPr>
                    <a:t>D</a:t>
                  </a:r>
                </a:p>
              </p:txBody>
            </p:sp>
          </p:grpSp>
        </p:grpSp>
        <p:grpSp>
          <p:nvGrpSpPr>
            <p:cNvPr id="76" name="Group 75"/>
            <p:cNvGrpSpPr/>
            <p:nvPr/>
          </p:nvGrpSpPr>
          <p:grpSpPr>
            <a:xfrm>
              <a:off x="785786" y="2214554"/>
              <a:ext cx="5286380" cy="3191698"/>
              <a:chOff x="0" y="571480"/>
              <a:chExt cx="5286380" cy="3191698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7"/>
              <a:srcRect l="43375" t="29297" r="27525" b="19922"/>
              <a:stretch>
                <a:fillRect/>
              </a:stretch>
            </p:blipFill>
            <p:spPr bwMode="auto">
              <a:xfrm>
                <a:off x="1142976" y="571480"/>
                <a:ext cx="3071834" cy="3013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72" name="TextBox 71"/>
              <p:cNvSpPr txBox="1"/>
              <p:nvPr/>
            </p:nvSpPr>
            <p:spPr>
              <a:xfrm>
                <a:off x="0" y="2285992"/>
                <a:ext cx="2428892" cy="477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d-ID" sz="2500" dirty="0" smtClean="0">
                    <a:solidFill>
                      <a:srgbClr val="C00000"/>
                    </a:solidFill>
                    <a:latin typeface="Berlin Sans FB Demi" pitchFamily="34" charset="0"/>
                  </a:rPr>
                  <a:t>MATHEMATICS</a:t>
                </a:r>
                <a:endParaRPr lang="id-ID" sz="2500" dirty="0">
                  <a:solidFill>
                    <a:srgbClr val="C00000"/>
                  </a:solidFill>
                  <a:latin typeface="Berlin Sans FB Demi" pitchFamily="34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357554" y="1000108"/>
                <a:ext cx="1704988" cy="477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d-ID" sz="2500" dirty="0" smtClean="0">
                    <a:solidFill>
                      <a:srgbClr val="C00000"/>
                    </a:solidFill>
                    <a:latin typeface="Berlin Sans FB Demi" pitchFamily="34" charset="0"/>
                  </a:rPr>
                  <a:t>ENGLISH</a:t>
                </a:r>
                <a:endParaRPr lang="id-ID" sz="2500" dirty="0">
                  <a:solidFill>
                    <a:srgbClr val="C00000"/>
                  </a:solidFill>
                  <a:latin typeface="Berlin Sans FB Demi" pitchFamily="34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928926" y="3286124"/>
                <a:ext cx="1571636" cy="477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d-ID" sz="2500" dirty="0" smtClean="0">
                    <a:solidFill>
                      <a:srgbClr val="C00000"/>
                    </a:solidFill>
                    <a:latin typeface="Berlin Sans FB Demi" pitchFamily="34" charset="0"/>
                  </a:rPr>
                  <a:t>FILIPINO</a:t>
                </a:r>
                <a:endParaRPr lang="id-ID" sz="2500" dirty="0">
                  <a:solidFill>
                    <a:srgbClr val="C00000"/>
                  </a:solidFill>
                  <a:latin typeface="Berlin Sans FB Demi" pitchFamily="34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786182" y="2285992"/>
                <a:ext cx="1500198" cy="477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d-ID" sz="2500" dirty="0" smtClean="0">
                    <a:solidFill>
                      <a:srgbClr val="C00000"/>
                    </a:solidFill>
                    <a:latin typeface="Berlin Sans FB Demi" pitchFamily="34" charset="0"/>
                  </a:rPr>
                  <a:t>SCIENCE</a:t>
                </a:r>
                <a:endParaRPr lang="id-ID" sz="2500" dirty="0">
                  <a:solidFill>
                    <a:srgbClr val="C00000"/>
                  </a:solidFill>
                  <a:latin typeface="Berlin Sans FB Demi" pitchFamily="34" charset="0"/>
                </a:endParaRP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1785918" y="785794"/>
              <a:ext cx="3571900" cy="70788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4000" b="1" dirty="0" smtClean="0">
                  <a:solidFill>
                    <a:srgbClr val="C00000"/>
                  </a:solidFill>
                  <a:latin typeface="Berlin Sans FB Demi" pitchFamily="34" charset="0"/>
                </a:rPr>
                <a:t>PIE GRAPH</a:t>
              </a:r>
              <a:endParaRPr lang="id-ID" sz="4000" b="1" dirty="0">
                <a:solidFill>
                  <a:srgbClr val="C00000"/>
                </a:solidFill>
                <a:latin typeface="Berlin Sans FB Demi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-8358278" y="0"/>
            <a:ext cx="9001156" cy="6858000"/>
            <a:chOff x="-2143172" y="0"/>
            <a:chExt cx="9001156" cy="6858000"/>
          </a:xfrm>
        </p:grpSpPr>
        <p:grpSp>
          <p:nvGrpSpPr>
            <p:cNvPr id="44" name="Group 43"/>
            <p:cNvGrpSpPr/>
            <p:nvPr/>
          </p:nvGrpSpPr>
          <p:grpSpPr>
            <a:xfrm>
              <a:off x="-2143172" y="0"/>
              <a:ext cx="9001156" cy="6858000"/>
              <a:chOff x="-4714940" y="0"/>
              <a:chExt cx="9001156" cy="6858000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-4714940" y="0"/>
                <a:ext cx="8429652" cy="6858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3714712" y="714356"/>
                <a:ext cx="571504" cy="750083"/>
                <a:chOff x="8429652" y="5857893"/>
                <a:chExt cx="571504" cy="750083"/>
              </a:xfrm>
            </p:grpSpPr>
            <p:sp>
              <p:nvSpPr>
                <p:cNvPr id="26" name="Round Same Side Corner Rectangle 25"/>
                <p:cNvSpPr/>
                <p:nvPr/>
              </p:nvSpPr>
              <p:spPr>
                <a:xfrm rot="5400000">
                  <a:off x="8340362" y="5947183"/>
                  <a:ext cx="750083" cy="571504"/>
                </a:xfrm>
                <a:prstGeom prst="round2Same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8429652" y="5929330"/>
                  <a:ext cx="571504" cy="67710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d-ID" sz="3800" dirty="0" smtClean="0">
                      <a:solidFill>
                        <a:srgbClr val="EB623D"/>
                      </a:solidFill>
                      <a:latin typeface="Bauhaus 93" pitchFamily="82" charset="0"/>
                    </a:rPr>
                    <a:t>E</a:t>
                  </a:r>
                </a:p>
              </p:txBody>
            </p:sp>
          </p:grpSp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/>
            <a:srcRect l="16508" t="26562" r="24194" b="14844"/>
            <a:stretch>
              <a:fillRect/>
            </a:stretch>
          </p:blipFill>
          <p:spPr bwMode="auto">
            <a:xfrm>
              <a:off x="357158" y="2143116"/>
              <a:ext cx="5429288" cy="3429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2" name="TextBox 81"/>
            <p:cNvSpPr txBox="1"/>
            <p:nvPr/>
          </p:nvSpPr>
          <p:spPr>
            <a:xfrm>
              <a:off x="357158" y="915399"/>
              <a:ext cx="3143272" cy="5847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3200" b="1" smtClean="0">
                  <a:solidFill>
                    <a:schemeClr val="accent2">
                      <a:lumMod val="75000"/>
                    </a:schemeClr>
                  </a:solidFill>
                  <a:latin typeface="Berlin Sans FB Demi" pitchFamily="34" charset="0"/>
                </a:rPr>
                <a:t>CARRY OUT</a:t>
              </a:r>
              <a:endParaRPr lang="id-ID" sz="3200" b="1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1.96532E-6 L 0.68768 -1.9653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1.96532E-6 L 0.75018 -1.9653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1.96532E-6 L 0.81268 -1.9653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1.96532E-6 L 0.87518 -1.96532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1.96532E-6 L 0.93768 -1.96532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147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</cp:lastModifiedBy>
  <cp:revision>35</cp:revision>
  <dcterms:created xsi:type="dcterms:W3CDTF">2019-01-28T16:36:44Z</dcterms:created>
  <dcterms:modified xsi:type="dcterms:W3CDTF">2019-01-28T23:54:58Z</dcterms:modified>
</cp:coreProperties>
</file>